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9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4" r:id="rId15"/>
    <p:sldId id="295" r:id="rId16"/>
    <p:sldId id="296" r:id="rId17"/>
    <p:sldId id="297" r:id="rId18"/>
    <p:sldId id="298" r:id="rId19"/>
    <p:sldId id="291" r:id="rId20"/>
    <p:sldId id="292" r:id="rId21"/>
    <p:sldId id="293" r:id="rId22"/>
  </p:sldIdLst>
  <p:sldSz cx="12192000" cy="6858000"/>
  <p:notesSz cx="6807200" cy="9939338"/>
  <p:custDataLst>
    <p:tags r:id="rId2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6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26C69-2D82-4559-8BC9-D78F3AF96B1D}" type="datetimeFigureOut">
              <a:rPr lang="fr-FR" smtClean="0"/>
              <a:t>06/02/2026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7814F-7D4D-459F-A9E7-015F212355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6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A002C-AD8A-86E2-8335-A31A1CFCA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58" y="1304518"/>
            <a:ext cx="6400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4F0397-3ED5-E266-FA5D-B5A7BD7D9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73" y="4359682"/>
            <a:ext cx="5245768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B4CFA508-19A9-51D2-4DDE-4EDF095BD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0" y="182824"/>
            <a:ext cx="3979327" cy="7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117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19137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_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C1630-E8BD-7C32-872D-FF2F1B5BE5DD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11516A-0CA2-383B-FA23-F250DC7D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58" y="393700"/>
            <a:ext cx="7040292" cy="720725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C3035-3B99-AF2F-3857-B0A18AF57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158" y="1762125"/>
            <a:ext cx="8164242" cy="4341812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0D04C0-F272-6FA2-B99E-F177584F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D8EFFF-9945-C878-5A30-86F60022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97A0FB9-41EC-E201-355C-32E409CF4E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3" y="6402809"/>
            <a:ext cx="2032931" cy="3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4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55E944-03DD-4C80-71A9-FF5F5F2B4DE8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549D8-333F-A13A-D41C-C440985D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" y="457200"/>
            <a:ext cx="2454443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3363C6-B066-C62B-79BA-20AA4A354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04619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C84A64-67DD-7B9D-D23E-A6051725B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421" y="2301081"/>
            <a:ext cx="2454443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8BA856-0295-35F9-D9FD-B014ACD1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18D470-679A-318D-EA3F-C9CC8B09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780A6DBB-3979-94A8-29A3-35C8E2912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8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9910" y="481263"/>
            <a:ext cx="8297780" cy="1187116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message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5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239817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862951"/>
            <a:ext cx="8969828" cy="389825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5F0676-792A-D96C-629F-CC0C289A2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3540" y="4893391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9AF01875-A481-C7C6-C1CA-71ACBCFE43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873" y="2953007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EEFBE549-6258-39D5-088D-8B9928B0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3540" y="361219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E315A1DE-D951-DCD8-4D72-79E1A2414E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3873" y="4252793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05A65FAA-D1C5-0365-D638-FDBEA0D83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3540" y="229465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1153" y="229465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F0E012C-6417-AAE3-F24C-AF6898F34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1153" y="2953007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2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8A3EC0A-B3FF-D9D0-F3DA-8E201624C7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1153" y="361764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3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2D3B7AC3-221C-9E38-86BE-6F2FC36359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41153" y="4252792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4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2EBB6C2F-C623-E538-3E8C-CAE6F3B800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1153" y="4947888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5</a:t>
            </a:r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173142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714500"/>
            <a:ext cx="8969828" cy="42767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8711" y="1949554"/>
            <a:ext cx="6753224" cy="3841645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  <a:p>
            <a:pPr lvl="0"/>
            <a:r>
              <a:rPr lang="fr-FR" dirty="0"/>
              <a:t>Item 2</a:t>
            </a:r>
          </a:p>
          <a:p>
            <a:pPr lvl="0"/>
            <a:r>
              <a:rPr lang="fr-FR" dirty="0"/>
              <a:t>Item 3</a:t>
            </a:r>
          </a:p>
          <a:p>
            <a:pPr lvl="0"/>
            <a:r>
              <a:rPr lang="fr-FR" dirty="0"/>
              <a:t>Item 4</a:t>
            </a:r>
          </a:p>
          <a:p>
            <a:pPr lvl="0"/>
            <a:r>
              <a:rPr lang="fr-FR" dirty="0"/>
              <a:t>Item 5</a:t>
            </a:r>
          </a:p>
          <a:p>
            <a:pPr lvl="0"/>
            <a:r>
              <a:rPr lang="fr-FR" dirty="0"/>
              <a:t>Item 6</a:t>
            </a:r>
          </a:p>
          <a:p>
            <a:pPr lvl="0"/>
            <a:endParaRPr lang="fr-FR" dirty="0"/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DD7E7-E79A-8C5C-8331-2046B2F5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7" y="1354908"/>
            <a:ext cx="7106653" cy="23134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9E8AF3-7B5F-521C-CA46-E85DD5B6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747" y="3888115"/>
            <a:ext cx="7106653" cy="109174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3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3CA6F4-F185-D060-B451-510F9407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D5C66-1470-29B2-A701-517B4670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CB529039-B5A9-BF01-BBB9-6A050AC4A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22FE1B-A88E-EA42-9E26-6F5DB0CC2EA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1907F0-B280-693D-F8CE-E4BAC559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F9A4E2-4CD9-F0BF-3192-9E64E7FA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A27A7-4EAA-A1AA-DFCE-495E95914BF5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44A5A1-ED5D-F3C3-23FD-742C89E5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50F8296-1D28-6C6F-C6BA-603EB89279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A85B1F-85C8-CF47-D416-00B4DC8A7FAA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C68B4D-7B4F-1F56-36FA-19A118C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E3670E-EE5F-7A03-1BF6-966F8D95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C044B7-FA69-AB20-2BFF-000368A5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B616CF-B652-33BF-9DFB-64728645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4D78C3-48E0-4333-4B79-5DD9563F5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ACB2E8-E1C6-2D68-18C7-71A69CFE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7EFFDB-70BB-1D89-E6A3-645E96FA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4CA9A8A-1BB5-C5F9-3DBF-55708A6CBA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8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orldmap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37" y="0"/>
            <a:ext cx="7780422" cy="10587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Image 5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D00B0E3-A10D-D1BA-07A3-5DB7F49F2A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168426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ic / Swo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274" y="273524"/>
            <a:ext cx="9188116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A601371F-3D81-1DCF-75CF-D2F038365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present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B690AD54-7564-0FBC-82D4-8EA890833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3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7C47B8-BB0F-CB99-CE6D-6A02A4196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832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8F4D228-7221-873D-7DA2-60108FDAE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892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AEF71BB-6F34-A78C-429B-97B95F0474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2284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11" name="Image 10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F3B698BC-D847-B799-1060-6ACAEFA30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420518"/>
            <a:ext cx="2005263" cy="3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5100AE-120C-893D-C577-C61DF183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9B272B-73B6-04AB-54DF-04022797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64D6D9-17AB-BE16-6762-9ED451AFB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3735F9-AC65-36E2-0A0F-E7C78BE0D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6242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0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82" r:id="rId3"/>
    <p:sldLayoutId id="2147483678" r:id="rId4"/>
    <p:sldLayoutId id="2147483662" r:id="rId5"/>
    <p:sldLayoutId id="2147483665" r:id="rId6"/>
    <p:sldLayoutId id="2147483672" r:id="rId7"/>
    <p:sldLayoutId id="2147483674" r:id="rId8"/>
    <p:sldLayoutId id="2147483676" r:id="rId9"/>
    <p:sldLayoutId id="2147483667" r:id="rId10"/>
    <p:sldLayoutId id="2147483681" r:id="rId11"/>
    <p:sldLayoutId id="2147483668" r:id="rId12"/>
    <p:sldLayoutId id="2147483669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2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2B547-67A0-D7B3-FBC4-E70ADDF80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10" y="1335848"/>
            <a:ext cx="6236661" cy="1102457"/>
          </a:xfrm>
        </p:spPr>
        <p:txBody>
          <a:bodyPr>
            <a:normAutofit/>
          </a:bodyPr>
          <a:lstStyle/>
          <a:p>
            <a:r>
              <a:rPr lang="fr-FR" sz="2400" dirty="0"/>
              <a:t>Micrographies matières premières :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Cuivre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81564B-2DE9-F979-04D7-841822763BF6}"/>
              </a:ext>
            </a:extLst>
          </p:cNvPr>
          <p:cNvSpPr txBox="1"/>
          <p:nvPr/>
        </p:nvSpPr>
        <p:spPr>
          <a:xfrm>
            <a:off x="3563596" y="6443529"/>
            <a:ext cx="241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cs typeface="Mada Medium"/>
              </a:rPr>
              <a:t>R&amp;D – YP – 02/02/2026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F8947A-96AA-49F4-4406-ACDA414FCF29}"/>
              </a:ext>
            </a:extLst>
          </p:cNvPr>
          <p:cNvSpPr txBox="1"/>
          <p:nvPr/>
        </p:nvSpPr>
        <p:spPr>
          <a:xfrm>
            <a:off x="121411" y="2774825"/>
            <a:ext cx="5689729" cy="21852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léger GGP CHL 8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6600001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léger GGP FF2C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6600013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léger GGP FFL2 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RS006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moyen GGP CHM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6600006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moyen GGP CHM17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6600204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lourd GGP NAGF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6600206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lamellaire MP 10160	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6600615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28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737D5-14AA-7001-B79C-484F6D0C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26B2703-89B8-69BB-A8D2-97B3F4405E18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E1C209-923F-83BD-F61E-F42C70413F37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moyen CHM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6600006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1E70CE-A9D2-FE03-36CC-2CDD8DDC6E53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AB302A9-495D-3F3B-4B85-466277198D4A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or, plein air, sol, nature&#10;&#10;Description générée automatiquement">
            <a:extLst>
              <a:ext uri="{FF2B5EF4-FFF2-40B4-BE49-F238E27FC236}">
                <a16:creationId xmlns:a16="http://schemas.microsoft.com/office/drawing/2014/main" id="{B664A5A4-B954-2668-6389-D8DB3C46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5" y="3605271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sol, plein air, gravier&#10;&#10;Description générée automatiquement">
            <a:extLst>
              <a:ext uri="{FF2B5EF4-FFF2-40B4-BE49-F238E27FC236}">
                <a16:creationId xmlns:a16="http://schemas.microsoft.com/office/drawing/2014/main" id="{BEAB0A16-6950-3BFB-3C9C-39E140E22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5" y="269296"/>
            <a:ext cx="4291584" cy="3218688"/>
          </a:xfrm>
          <a:prstGeom prst="rect">
            <a:avLst/>
          </a:prstGeom>
        </p:spPr>
      </p:pic>
      <p:pic>
        <p:nvPicPr>
          <p:cNvPr id="10" name="Image 9" descr="Une image contenant sol, plein air, nature&#10;&#10;Description générée automatiquement">
            <a:extLst>
              <a:ext uri="{FF2B5EF4-FFF2-40B4-BE49-F238E27FC236}">
                <a16:creationId xmlns:a16="http://schemas.microsoft.com/office/drawing/2014/main" id="{74D217AC-11B2-6FA4-C022-6E0D9947F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6" y="3639312"/>
            <a:ext cx="4291584" cy="3218688"/>
          </a:xfrm>
          <a:prstGeom prst="rect">
            <a:avLst/>
          </a:prstGeom>
        </p:spPr>
      </p:pic>
      <p:pic>
        <p:nvPicPr>
          <p:cNvPr id="12" name="Image 11" descr="Une image contenant sol, plein air, gravier&#10;&#10;Description générée automatiquement">
            <a:extLst>
              <a:ext uri="{FF2B5EF4-FFF2-40B4-BE49-F238E27FC236}">
                <a16:creationId xmlns:a16="http://schemas.microsoft.com/office/drawing/2014/main" id="{1409B71F-85E4-AA18-F697-F09551CC6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6" y="269296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7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FC73-147E-9E91-4284-D9C1D57DD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50EC04D-C493-7DC4-4CEE-F1A492705AFE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85C488-6B63-8785-E988-472682264ECC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moyen CHM17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6600204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FB830C-150F-CA3C-3997-B47951AE0961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1 grossissement  : x 100 ( échelle 100µm )</a:t>
            </a:r>
          </a:p>
          <a:p>
            <a:endParaRPr lang="en-US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moyen.</a:t>
            </a:r>
          </a:p>
          <a:p>
            <a:r>
              <a:rPr lang="en-US" dirty="0"/>
              <a:t>Grains &lt; 100µm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majorité</a:t>
            </a:r>
            <a:r>
              <a:rPr lang="en-US" dirty="0"/>
              <a:t> ( maxi 150 µm ).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519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C24D0-4D7E-5316-90F9-4DFBE8D8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E6638EB-6ACB-44EE-A299-FBE4563EF480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E9D50B-9B57-448A-69D4-8F75806DA4FD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moyen CHM 17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6600204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1086A7-C03B-1885-5B7F-6A66FC5537EA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8E06F08-2582-A222-E336-BF177165514B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sol, gravier, Galet, plein air&#10;&#10;Description générée automatiquement">
            <a:extLst>
              <a:ext uri="{FF2B5EF4-FFF2-40B4-BE49-F238E27FC236}">
                <a16:creationId xmlns:a16="http://schemas.microsoft.com/office/drawing/2014/main" id="{C0B8AC3A-4BD4-2734-8942-9C153AA26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28" y="274043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sol, gravier, plein air&#10;&#10;Description générée automatiquement">
            <a:extLst>
              <a:ext uri="{FF2B5EF4-FFF2-40B4-BE49-F238E27FC236}">
                <a16:creationId xmlns:a16="http://schemas.microsoft.com/office/drawing/2014/main" id="{13B82C53-B9F5-1F89-F34A-B0EA4C678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28" y="3620194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sol, gravier, plein air, Galet&#10;&#10;Description générée automatiquement">
            <a:extLst>
              <a:ext uri="{FF2B5EF4-FFF2-40B4-BE49-F238E27FC236}">
                <a16:creationId xmlns:a16="http://schemas.microsoft.com/office/drawing/2014/main" id="{514FB640-A24C-6A99-3CD1-72C49309D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6" y="270537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8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186D-7270-FCDA-E3F7-0FB17855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6630052-A2B5-A231-D921-3E97F795F3D8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FBA53C-2122-BB83-BC86-6F08A4569CBA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lourd NAGF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6600207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92D7B0-F155-5054-8EA5-89B395F79153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2 grossissements  : x 50 ( échelle 50µm ) - x 100 ( échelle 100µm )</a:t>
            </a:r>
          </a:p>
          <a:p>
            <a:endParaRPr lang="en-US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</a:t>
            </a:r>
            <a:r>
              <a:rPr lang="en-US" dirty="0" err="1"/>
              <a:t>lourd</a:t>
            </a:r>
            <a:r>
              <a:rPr lang="en-US" dirty="0"/>
              <a:t>.</a:t>
            </a:r>
          </a:p>
          <a:p>
            <a:r>
              <a:rPr lang="en-US" dirty="0"/>
              <a:t>Grains avec grosses </a:t>
            </a:r>
            <a:r>
              <a:rPr lang="en-US" dirty="0" err="1"/>
              <a:t>arborescences</a:t>
            </a:r>
            <a:r>
              <a:rPr lang="en-US" dirty="0"/>
              <a:t>, </a:t>
            </a:r>
            <a:r>
              <a:rPr lang="en-US" dirty="0" err="1"/>
              <a:t>jusque</a:t>
            </a:r>
            <a:r>
              <a:rPr lang="en-US" dirty="0"/>
              <a:t> 350µm de taille maxi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106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FB05-4DC4-0FAC-6DC2-FBF954DA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1199C1E-1A63-6AB1-8E9F-CD9237E3BBEB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E985E9-7385-9F60-3616-21B42062477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lourd NAGF –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6600207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554CB4-37A5-88ED-F255-46A78229CB72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4EA1653-B4AB-6118-2C87-8236804796E7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plein air, sol, nature&#10;&#10;Le contenu généré par l’IA peut être incorrect.">
            <a:extLst>
              <a:ext uri="{FF2B5EF4-FFF2-40B4-BE49-F238E27FC236}">
                <a16:creationId xmlns:a16="http://schemas.microsoft.com/office/drawing/2014/main" id="{6720B68D-3CAD-649F-89F4-2DCE683F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05271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D5E1A4F3-0D4C-A70D-83C7-C606E324E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0" y="311040"/>
            <a:ext cx="4291584" cy="3218688"/>
          </a:xfrm>
          <a:prstGeom prst="rect">
            <a:avLst/>
          </a:prstGeom>
        </p:spPr>
      </p:pic>
      <p:pic>
        <p:nvPicPr>
          <p:cNvPr id="14" name="Image 13" descr="Une image contenant plein air&#10;&#10;Le contenu généré par l’IA peut être incorrect.">
            <a:extLst>
              <a:ext uri="{FF2B5EF4-FFF2-40B4-BE49-F238E27FC236}">
                <a16:creationId xmlns:a16="http://schemas.microsoft.com/office/drawing/2014/main" id="{2F256CF6-F5A3-2F5D-DB6A-1048B82B2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7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FCA2C-3A1D-7461-1C3C-8666A97F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D264FAF-22BE-1E81-3974-F21655FC8211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08749C-DF2D-5CCB-FEA3-228D0F56E73B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lourd NAGF –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6600207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B6F1E0-4F19-C2F2-9574-44BE0D4E88C0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1B1F711-6F1C-6670-56F8-08F966FF66C7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issu, motif&#10;&#10;Le contenu généré par l’IA peut être incorrect.">
            <a:extLst>
              <a:ext uri="{FF2B5EF4-FFF2-40B4-BE49-F238E27FC236}">
                <a16:creationId xmlns:a16="http://schemas.microsoft.com/office/drawing/2014/main" id="{8AC0448A-0751-DA0E-7F62-A750312DF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39312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motif&#10;&#10;Le contenu généré par l’IA peut être incorrect.">
            <a:extLst>
              <a:ext uri="{FF2B5EF4-FFF2-40B4-BE49-F238E27FC236}">
                <a16:creationId xmlns:a16="http://schemas.microsoft.com/office/drawing/2014/main" id="{0567A59C-526C-4334-D915-FFA8E58D2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3" y="311040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habits, tissu, motif&#10;&#10;Le contenu généré par l’IA peut être incorrect.">
            <a:extLst>
              <a:ext uri="{FF2B5EF4-FFF2-40B4-BE49-F238E27FC236}">
                <a16:creationId xmlns:a16="http://schemas.microsoft.com/office/drawing/2014/main" id="{301DBC37-F447-24F8-2403-C1B5CFAEA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28F8-5BE6-BFE9-9473-8503F611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7DA5F1E-18BE-5D4D-0E76-7746C2C78E8E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4D15E0-E97E-2D0D-A0E8-1C2CD078BB4F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lamellaire MP 10160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6600615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E34BF96-DB4F-7A3A-C124-6CAC7688E76A}"/>
              </a:ext>
            </a:extLst>
          </p:cNvPr>
          <p:cNvSpPr txBox="1"/>
          <p:nvPr/>
        </p:nvSpPr>
        <p:spPr>
          <a:xfrm>
            <a:off x="524479" y="846333"/>
            <a:ext cx="97356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2 grossissements  : x 200 ( échelle 100µm ) - x 600 ( échelle 50 µm )</a:t>
            </a:r>
          </a:p>
          <a:p>
            <a:endParaRPr lang="fr-FR" dirty="0"/>
          </a:p>
          <a:p>
            <a:r>
              <a:rPr lang="fr-FR" dirty="0"/>
              <a:t>Cuivre lamellaire en paillettes  &lt; 70µm longueur en majorité.</a:t>
            </a:r>
          </a:p>
          <a:p>
            <a:r>
              <a:rPr lang="fr-FR" dirty="0"/>
              <a:t>Max 100 µm longueur.</a:t>
            </a:r>
          </a:p>
          <a:p>
            <a:endParaRPr lang="fr-FR" dirty="0"/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695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1A4CE-1717-B841-0091-007E3309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DF4BA48-2518-552C-A69E-E30793B3917D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458379-44AF-B779-4E9D-23B824FA37E0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lamellaire MP 10160 –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6600615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0F37B8-ABD3-0AAB-445E-09D928DD7E3E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graine comestible, graine, Céréales alimentaires&#10;&#10;Le contenu généré par l’IA peut être incorrect.">
            <a:extLst>
              <a:ext uri="{FF2B5EF4-FFF2-40B4-BE49-F238E27FC236}">
                <a16:creationId xmlns:a16="http://schemas.microsoft.com/office/drawing/2014/main" id="{E0C96B0C-76F6-D5B4-01D5-D2821FE6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255157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graine comestible&#10;&#10;Le contenu généré par l’IA peut être incorrect.">
            <a:extLst>
              <a:ext uri="{FF2B5EF4-FFF2-40B4-BE49-F238E27FC236}">
                <a16:creationId xmlns:a16="http://schemas.microsoft.com/office/drawing/2014/main" id="{AE2D01A9-ED81-26D1-C2DF-5394FCD79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26" y="255157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8BCC-4B42-4766-DD10-7AD3A9F19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8B6826E-DAE0-52F2-0850-B732BEB2FF8D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220098-2BD2-A75C-5440-1E12A5DB962C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lamellaire MP 10160 –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6600615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DB8E58-29CB-5A20-106A-4A4816DE880C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F5C944B-F318-CE45-A082-03D87526F469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issu, art, motif&#10;&#10;Le contenu généré par l’IA peut être incorrect.">
            <a:extLst>
              <a:ext uri="{FF2B5EF4-FFF2-40B4-BE49-F238E27FC236}">
                <a16:creationId xmlns:a16="http://schemas.microsoft.com/office/drawing/2014/main" id="{CC95E92A-392E-ABB4-F83D-F2422240D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1" y="3605271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graine comestible&#10;&#10;Le contenu généré par l’IA peut être incorrect.">
            <a:extLst>
              <a:ext uri="{FF2B5EF4-FFF2-40B4-BE49-F238E27FC236}">
                <a16:creationId xmlns:a16="http://schemas.microsoft.com/office/drawing/2014/main" id="{DF974457-F741-EE5B-0DF2-2E815D09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311040"/>
            <a:ext cx="4291584" cy="3218688"/>
          </a:xfrm>
          <a:prstGeom prst="rect">
            <a:avLst/>
          </a:prstGeom>
        </p:spPr>
      </p:pic>
      <p:pic>
        <p:nvPicPr>
          <p:cNvPr id="6" name="Image 5" descr="Une image contenant art&#10;&#10;Le contenu généré par l’IA peut être incorrect.">
            <a:extLst>
              <a:ext uri="{FF2B5EF4-FFF2-40B4-BE49-F238E27FC236}">
                <a16:creationId xmlns:a16="http://schemas.microsoft.com/office/drawing/2014/main" id="{429D0E74-238C-081B-2B88-9D64FAEDB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68" y="3583197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art&#10;&#10;Le contenu généré par l’IA peut être incorrect.">
            <a:extLst>
              <a:ext uri="{FF2B5EF4-FFF2-40B4-BE49-F238E27FC236}">
                <a16:creationId xmlns:a16="http://schemas.microsoft.com/office/drawing/2014/main" id="{B6773FAE-4A1D-9A03-EF2F-3C28A604D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68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1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9DE2D9B-EC89-98DB-9243-4005A3963412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8B5E56-350D-6A63-0CF2-62F81F701079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léger CHL 8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6600 001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B67D6D-AB1D-9912-7925-95CA37C9ECC0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2 grossissements  :  x 200 ( échelle 100 µm ) – x 600 ( échelle 50 µm )</a:t>
            </a:r>
          </a:p>
          <a:p>
            <a:endParaRPr lang="en-US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</a:t>
            </a:r>
            <a:r>
              <a:rPr lang="en-US" dirty="0" err="1"/>
              <a:t>léger</a:t>
            </a:r>
            <a:r>
              <a:rPr lang="en-US" dirty="0"/>
              <a:t> .</a:t>
            </a:r>
          </a:p>
          <a:p>
            <a:r>
              <a:rPr lang="en-US" dirty="0"/>
              <a:t>Grains &lt; 40µm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majorité</a:t>
            </a:r>
            <a:r>
              <a:rPr lang="en-US" dirty="0"/>
              <a:t>.</a:t>
            </a:r>
          </a:p>
          <a:p>
            <a:r>
              <a:rPr lang="en-US" dirty="0"/>
              <a:t>Très </a:t>
            </a:r>
            <a:r>
              <a:rPr lang="en-US" dirty="0" err="1"/>
              <a:t>faible</a:t>
            </a:r>
            <a:r>
              <a:rPr lang="en-US" dirty="0"/>
              <a:t> % de grains </a:t>
            </a:r>
            <a:r>
              <a:rPr lang="en-US" dirty="0" err="1"/>
              <a:t>jusque</a:t>
            </a:r>
            <a:r>
              <a:rPr lang="en-US" dirty="0"/>
              <a:t> 100 à 140 µm longueur.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15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8A9AB-7D09-99A8-3D81-2B03D0ED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53DBBD2-F6D8-F893-1827-FA72C8159F49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E31060-AF8A-5D69-7DAA-5DD412F6554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léger CHL 8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6600 001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5394501-9B14-901E-3B33-75F420188117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8C63478-90EB-8D87-961D-6ABB335F70A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sol, plein air, gravier, nature&#10;&#10;Description générée automatiquement">
            <a:extLst>
              <a:ext uri="{FF2B5EF4-FFF2-40B4-BE49-F238E27FC236}">
                <a16:creationId xmlns:a16="http://schemas.microsoft.com/office/drawing/2014/main" id="{F7330C43-5271-7CB7-5566-A59CE2B2B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21" y="311039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sol, plein air, gravier, nature&#10;&#10;Description générée automatiquement">
            <a:extLst>
              <a:ext uri="{FF2B5EF4-FFF2-40B4-BE49-F238E27FC236}">
                <a16:creationId xmlns:a16="http://schemas.microsoft.com/office/drawing/2014/main" id="{7084BDB8-1F4E-815D-E955-DF2677A99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3" y="311040"/>
            <a:ext cx="4291584" cy="32186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746493-3125-F5C4-5BB7-C3AC0668D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3" y="3605271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tissu&#10;&#10;Description générée automatiquement">
            <a:extLst>
              <a:ext uri="{FF2B5EF4-FFF2-40B4-BE49-F238E27FC236}">
                <a16:creationId xmlns:a16="http://schemas.microsoft.com/office/drawing/2014/main" id="{E96D8AF5-087A-961B-3A7C-03FFF416B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21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2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5771F-11C9-A6DF-B31D-18442A51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843D96E-B44A-02C8-4ED9-A0AA994A62EB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74BFCE-2C92-3150-1788-DE1544D2F7D9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léger FF2C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6600 013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16B483-2BE5-C3B1-6EA1-A3D7E8B33C4B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2 grossissements  : x 200 ( échelle 100 µm ) – x 600 ( échelle 50 µm )</a:t>
            </a:r>
          </a:p>
          <a:p>
            <a:endParaRPr lang="fr-FR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</a:t>
            </a:r>
            <a:r>
              <a:rPr lang="en-US" dirty="0" err="1"/>
              <a:t>léger</a:t>
            </a:r>
            <a:r>
              <a:rPr lang="en-US" dirty="0"/>
              <a:t> .</a:t>
            </a:r>
          </a:p>
          <a:p>
            <a:r>
              <a:rPr lang="en-US" dirty="0"/>
              <a:t>Grains &lt; 40µm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majorité</a:t>
            </a:r>
            <a:r>
              <a:rPr lang="en-US" dirty="0"/>
              <a:t>.</a:t>
            </a:r>
          </a:p>
          <a:p>
            <a:r>
              <a:rPr lang="en-US" dirty="0"/>
              <a:t>Très </a:t>
            </a:r>
            <a:r>
              <a:rPr lang="en-US" dirty="0" err="1"/>
              <a:t>faible</a:t>
            </a:r>
            <a:r>
              <a:rPr lang="en-US" dirty="0"/>
              <a:t> % de grains </a:t>
            </a:r>
            <a:r>
              <a:rPr lang="en-US" dirty="0" err="1"/>
              <a:t>jusque</a:t>
            </a:r>
            <a:r>
              <a:rPr lang="en-US" dirty="0"/>
              <a:t> 100 à 140 µm longueur.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660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0D571-6FD5-35C8-2387-83A194843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0053EE3-7A87-375D-1F60-8C87F391734E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42F7F9-116A-F024-07A4-5FCD2708B245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léger FF2C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6600 013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7D9382-ED6D-53B7-8EAA-47CDE1A69346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79F7166-9BEE-CE66-F2CA-FF6FA6CD2321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E5074C6A-E99F-FE56-F688-0AA8B8A47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02" y="296350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9A520995-5B1F-8344-22FE-E906F0DFF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46" y="296350"/>
            <a:ext cx="4291584" cy="3218688"/>
          </a:xfrm>
          <a:prstGeom prst="rect">
            <a:avLst/>
          </a:prstGeom>
        </p:spPr>
      </p:pic>
      <p:pic>
        <p:nvPicPr>
          <p:cNvPr id="10" name="Image 9" descr="Une image contenant capture d’écran, tissu&#10;&#10;Le contenu généré par l’IA peut être incorrect.">
            <a:extLst>
              <a:ext uri="{FF2B5EF4-FFF2-40B4-BE49-F238E27FC236}">
                <a16:creationId xmlns:a16="http://schemas.microsoft.com/office/drawing/2014/main" id="{897B144B-1746-78F4-16A8-1F583F6D4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46" y="3597887"/>
            <a:ext cx="4291584" cy="3218688"/>
          </a:xfrm>
          <a:prstGeom prst="rect">
            <a:avLst/>
          </a:prstGeom>
        </p:spPr>
      </p:pic>
      <p:pic>
        <p:nvPicPr>
          <p:cNvPr id="12" name="Image 11" descr="Une image contenant capture d’écran, tissu, moisissure&#10;&#10;Le contenu généré par l’IA peut être incorrect.">
            <a:extLst>
              <a:ext uri="{FF2B5EF4-FFF2-40B4-BE49-F238E27FC236}">
                <a16:creationId xmlns:a16="http://schemas.microsoft.com/office/drawing/2014/main" id="{B8A225DC-068B-FEF0-7EF4-A7E8A2F0D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02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0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4F230-B0A3-980B-6FE1-59EEA092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311D687-1422-FD83-BCCA-D2DEB9434A40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DB6552-A07B-A290-9024-B0E05B8DAD13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léger FFL2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RS006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A402D7-0693-4F86-7B0A-28C291024621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coupe à partir d’un bloc comprimé . Préparation et enrobage dans résine Epoxy.</a:t>
            </a:r>
          </a:p>
          <a:p>
            <a:r>
              <a:rPr lang="fr-FR" dirty="0"/>
              <a:t> 3 grossissements  : x 100 ( échelle 100µm ) - x 200 ( échelle 100 µm ) – x 600 ( échelle 50 µm )</a:t>
            </a:r>
          </a:p>
          <a:p>
            <a:endParaRPr lang="fr-FR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</a:t>
            </a:r>
            <a:r>
              <a:rPr lang="en-US" dirty="0" err="1"/>
              <a:t>léger</a:t>
            </a:r>
            <a:r>
              <a:rPr lang="en-US" dirty="0"/>
              <a:t> .</a:t>
            </a:r>
          </a:p>
          <a:p>
            <a:r>
              <a:rPr lang="en-US" dirty="0"/>
              <a:t>Grains &lt; 40µm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majorité</a:t>
            </a:r>
            <a:r>
              <a:rPr lang="en-US" dirty="0"/>
              <a:t>.</a:t>
            </a:r>
          </a:p>
          <a:p>
            <a:r>
              <a:rPr lang="en-US" dirty="0" err="1"/>
              <a:t>Faible</a:t>
            </a:r>
            <a:r>
              <a:rPr lang="en-US" dirty="0"/>
              <a:t> % de grains </a:t>
            </a:r>
            <a:r>
              <a:rPr lang="en-US" dirty="0" err="1"/>
              <a:t>pouvant</a:t>
            </a:r>
            <a:r>
              <a:rPr lang="en-US" dirty="0"/>
              <a:t> </a:t>
            </a:r>
            <a:r>
              <a:rPr lang="en-US" dirty="0" err="1"/>
              <a:t>atteindre</a:t>
            </a:r>
            <a:r>
              <a:rPr lang="en-US" dirty="0"/>
              <a:t> 140 à 180µm longueur maxi.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33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2AF2B-B429-4F55-6C6D-9DE67D77C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1140CDE-7B9A-72E3-284A-38D0DD94A083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C81AAB-48CE-9014-D616-0287D3EFF92C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léger FFL2 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RS006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F5D5075-FE76-629F-45BD-77E69D0D90F8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sol, plein air, gravier, terre&#10;&#10;Le contenu généré par l’IA peut être incorrect.">
            <a:extLst>
              <a:ext uri="{FF2B5EF4-FFF2-40B4-BE49-F238E27FC236}">
                <a16:creationId xmlns:a16="http://schemas.microsoft.com/office/drawing/2014/main" id="{F0764BA1-9482-0D60-6DFF-9BF9CD4A0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60" y="311040"/>
            <a:ext cx="4291584" cy="3218688"/>
          </a:xfrm>
          <a:prstGeom prst="rect">
            <a:avLst/>
          </a:prstGeom>
        </p:spPr>
      </p:pic>
      <p:pic>
        <p:nvPicPr>
          <p:cNvPr id="15" name="Image 14" descr="Une image contenant sol, plein air, gravier, terre&#10;&#10;Le contenu généré par l’IA peut être incorrect.">
            <a:extLst>
              <a:ext uri="{FF2B5EF4-FFF2-40B4-BE49-F238E27FC236}">
                <a16:creationId xmlns:a16="http://schemas.microsoft.com/office/drawing/2014/main" id="{78DEFFA0-C058-5BA6-0ED1-55FA4A3F6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62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5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0A5D-E76D-CC2E-3CC5-E554E78ED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754CC99-04E9-1E29-A3D3-AE352EC7C8B5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BD0EA2-460B-3E71-6F17-8BD8ACD4510D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léger FFL2 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RS006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8CBC5A6-9B10-5D94-EB09-E4E672F7C945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9B60EE6-8EBF-E937-3983-BA6132889D98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sol, plein air, terre, gravier&#10;&#10;Le contenu généré par l’IA peut être incorrect.">
            <a:extLst>
              <a:ext uri="{FF2B5EF4-FFF2-40B4-BE49-F238E27FC236}">
                <a16:creationId xmlns:a16="http://schemas.microsoft.com/office/drawing/2014/main" id="{08C9C00A-F481-B3B9-0F62-0B11D1994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11040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805202AD-65EB-F9BF-DFF3-74EEA53F8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08" y="311040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habits, tissu, motif, Motif&#10;&#10;Le contenu généré par l’IA peut être incorrect.">
            <a:extLst>
              <a:ext uri="{FF2B5EF4-FFF2-40B4-BE49-F238E27FC236}">
                <a16:creationId xmlns:a16="http://schemas.microsoft.com/office/drawing/2014/main" id="{80465561-2698-BABB-7E4C-754EA815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08" y="3605271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habits, tissu, motif&#10;&#10;Le contenu généré par l’IA peut être incorrect.">
            <a:extLst>
              <a:ext uri="{FF2B5EF4-FFF2-40B4-BE49-F238E27FC236}">
                <a16:creationId xmlns:a16="http://schemas.microsoft.com/office/drawing/2014/main" id="{FB72C004-854C-85DE-52D5-A0176FC1A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E4BD9-334E-0281-51C9-10F00657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7781BBE-0614-4288-914A-CF7A65D74229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B42C80-7324-6A57-7527-2E5FE26702E7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moyen CHM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6600006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BA35F1-E140-3E28-599D-9A77EA2CE549}"/>
              </a:ext>
            </a:extLst>
          </p:cNvPr>
          <p:cNvSpPr txBox="1"/>
          <p:nvPr/>
        </p:nvSpPr>
        <p:spPr>
          <a:xfrm>
            <a:off x="524479" y="846333"/>
            <a:ext cx="9735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 . Préparation et enrobage dans résine Epoxy.</a:t>
            </a:r>
          </a:p>
          <a:p>
            <a:r>
              <a:rPr lang="fr-FR" dirty="0"/>
              <a:t>2 grossissements  : x 100 ( échelle 100µm ) - x 200 ( échelle 100 µm ) </a:t>
            </a:r>
          </a:p>
          <a:p>
            <a:endParaRPr lang="fr-FR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.</a:t>
            </a:r>
          </a:p>
          <a:p>
            <a:r>
              <a:rPr lang="en-US" dirty="0"/>
              <a:t>Taille maxi des grains 120µm.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310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AVOCarbon">
  <a:themeElements>
    <a:clrScheme name="AVOCarbon">
      <a:dk1>
        <a:sysClr val="windowText" lastClr="000000"/>
      </a:dk1>
      <a:lt1>
        <a:sysClr val="window" lastClr="FFFFFF"/>
      </a:lt1>
      <a:dk2>
        <a:srgbClr val="0E4E78"/>
      </a:dk2>
      <a:lt2>
        <a:srgbClr val="E7E6E6"/>
      </a:lt2>
      <a:accent1>
        <a:srgbClr val="046EAF"/>
      </a:accent1>
      <a:accent2>
        <a:srgbClr val="EF7807"/>
      </a:accent2>
      <a:accent3>
        <a:srgbClr val="585858"/>
      </a:accent3>
      <a:accent4>
        <a:srgbClr val="C5C5C4"/>
      </a:accent4>
      <a:accent5>
        <a:srgbClr val="44546A"/>
      </a:accent5>
      <a:accent6>
        <a:srgbClr val="23C6D7"/>
      </a:accent6>
      <a:hlink>
        <a:srgbClr val="0563C1"/>
      </a:hlink>
      <a:folHlink>
        <a:srgbClr val="954F72"/>
      </a:folHlink>
    </a:clrScheme>
    <a:fontScheme name="AVOCarbon">
      <a:majorFont>
        <a:latin typeface="Montserrat SemiBol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A4E79604-DC0D-4C21-939D-020B10802697}" vid="{6D813526-D163-47B6-8E01-EDAD489E580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43ECCACD12664994127A2147214A5B" ma:contentTypeVersion="9" ma:contentTypeDescription="Create a new document." ma:contentTypeScope="" ma:versionID="153e3887467d094dc3578392b26fa3e9">
  <xsd:schema xmlns:xsd="http://www.w3.org/2001/XMLSchema" xmlns:xs="http://www.w3.org/2001/XMLSchema" xmlns:p="http://schemas.microsoft.com/office/2006/metadata/properties" xmlns:ns2="88e67724-b914-4ddb-a3ed-c03f4903171b" xmlns:ns3="6b7e61cc-f334-469d-aaaf-4a8f5ee00916" targetNamespace="http://schemas.microsoft.com/office/2006/metadata/properties" ma:root="true" ma:fieldsID="7146a8311a59ee30fef7121f39bfcbd2" ns2:_="" ns3:_="">
    <xsd:import namespace="88e67724-b914-4ddb-a3ed-c03f4903171b"/>
    <xsd:import namespace="6b7e61cc-f334-469d-aaaf-4a8f5ee009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67724-b914-4ddb-a3ed-c03f49031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9498ac7-68cc-48ea-a29a-cd5022356a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e61cc-f334-469d-aaaf-4a8f5ee0091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3470d2e-5f06-46f7-8ca3-a6823a438e20}" ma:internalName="TaxCatchAll" ma:showField="CatchAllData" ma:web="6b7e61cc-f334-469d-aaaf-4a8f5ee009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7e61cc-f334-469d-aaaf-4a8f5ee00916" xsi:nil="true"/>
    <lcf76f155ced4ddcb4097134ff3c332f xmlns="88e67724-b914-4ddb-a3ed-c03f4903171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36D47B9-8A59-4F30-AB2F-756675AAF4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75F9E9-8D10-413C-87C5-686D736D40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e67724-b914-4ddb-a3ed-c03f4903171b"/>
    <ds:schemaRef ds:uri="6b7e61cc-f334-469d-aaaf-4a8f5ee009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74EBF6-0AA8-404B-930F-9978A48F1540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6b7e61cc-f334-469d-aaaf-4a8f5ee00916"/>
    <ds:schemaRef ds:uri="http://purl.org/dc/terms/"/>
    <ds:schemaRef ds:uri="http://schemas.openxmlformats.org/package/2006/metadata/core-properties"/>
    <ds:schemaRef ds:uri="88e67724-b914-4ddb-a3ed-c03f4903171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AVOCarbon group PPT model V3</Template>
  <TotalTime>2608</TotalTime>
  <Words>587</Words>
  <Application>Microsoft Office PowerPoint</Application>
  <PresentationFormat>Widescreen</PresentationFormat>
  <Paragraphs>115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Thème AVOCarbon</vt:lpstr>
      <vt:lpstr>Micrographies matières premières :  Cuivre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AVOCarbon TITLE</dc:title>
  <dc:creator>Karen PERROT</dc:creator>
  <cp:lastModifiedBy>Yannick PECOUL</cp:lastModifiedBy>
  <cp:revision>155</cp:revision>
  <cp:lastPrinted>2024-06-03T13:32:19Z</cp:lastPrinted>
  <dcterms:created xsi:type="dcterms:W3CDTF">2023-07-17T08:30:08Z</dcterms:created>
  <dcterms:modified xsi:type="dcterms:W3CDTF">2026-02-06T08:58:39Z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2303F357-0846-4434-A6AA-574B7640B36F</vt:lpwstr>
  </property>
  <property fmtid="{D5CDD505-2E9C-101B-9397-08002B2CF9AE}" pid="3" name="ArticulatePath">
    <vt:lpwstr>Présentation1</vt:lpwstr>
  </property>
  <property fmtid="{D5CDD505-2E9C-101B-9397-08002B2CF9AE}" pid="4" name="ContentTypeId">
    <vt:lpwstr>0x0101009543ECCACD12664994127A2147214A5B</vt:lpwstr>
  </property>
</Properties>
</file>